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66" r:id="rId3"/>
    <p:sldId id="257" r:id="rId4"/>
    <p:sldId id="258" r:id="rId5"/>
    <p:sldId id="259" r:id="rId6"/>
    <p:sldId id="260" r:id="rId7"/>
    <p:sldId id="261" r:id="rId8"/>
    <p:sldId id="262" r:id="rId9"/>
    <p:sldId id="263" r:id="rId10"/>
    <p:sldId id="264" r:id="rId11"/>
    <p:sldId id="265"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563" autoAdjust="0"/>
    <p:restoredTop sz="85949" autoAdjust="0"/>
  </p:normalViewPr>
  <p:slideViewPr>
    <p:cSldViewPr snapToGrid="0">
      <p:cViewPr varScale="1">
        <p:scale>
          <a:sx n="63" d="100"/>
          <a:sy n="63" d="100"/>
        </p:scale>
        <p:origin x="132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1F2013-2889-436E-A6F4-A249D8F1BBFB}" type="datetimeFigureOut">
              <a:rPr lang="en-GB" smtClean="0"/>
              <a:t>23/03/2018</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68393E-0D68-41D0-AAB5-B51A5FFBD9DD}" type="slidenum">
              <a:rPr lang="en-GB" smtClean="0"/>
              <a:t>‹#›</a:t>
            </a:fld>
            <a:endParaRPr lang="en-GB"/>
          </a:p>
        </p:txBody>
      </p:sp>
    </p:spTree>
    <p:extLst>
      <p:ext uri="{BB962C8B-B14F-4D97-AF65-F5344CB8AC3E}">
        <p14:creationId xmlns:p14="http://schemas.microsoft.com/office/powerpoint/2010/main" val="36688309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first technique employs a pure cross-sectional instrumental variable estimator, where data for 63 countries are averaged over the period 1960}1995. The dependent variable is, in turn, real per capita GDP growth, real per capita capital stock growth, productivity growth, or private savings rates. Besides a measure of financial intermediary development, the </a:t>
            </a:r>
            <a:r>
              <a:rPr lang="en-GB" dirty="0" err="1" smtClean="0"/>
              <a:t>regressors</a:t>
            </a:r>
            <a:r>
              <a:rPr lang="en-GB" dirty="0" smtClean="0"/>
              <a:t> include a wide array of conditioning information to control for other factors associated with economic development.</a:t>
            </a:r>
          </a:p>
          <a:p>
            <a:r>
              <a:rPr lang="en-GB" dirty="0" smtClean="0"/>
              <a:t>These cross-country regression estimates have at least three drawbacks. First, they do not exploit the time-series dimension of the data. Second, these estimates may be biased by the omission of country-</a:t>
            </a:r>
            <a:r>
              <a:rPr lang="en-GB" dirty="0" err="1" smtClean="0"/>
              <a:t>speci"c</a:t>
            </a:r>
            <a:r>
              <a:rPr lang="en-GB" dirty="0" smtClean="0"/>
              <a:t> </a:t>
            </a:r>
            <a:r>
              <a:rPr lang="en-GB" dirty="0" err="1" smtClean="0"/>
              <a:t>e!ects</a:t>
            </a:r>
            <a:r>
              <a:rPr lang="en-GB" dirty="0" smtClean="0"/>
              <a:t>. Third, they do not control for the </a:t>
            </a:r>
            <a:r>
              <a:rPr lang="en-GB" dirty="0" err="1" smtClean="0"/>
              <a:t>endogeneity</a:t>
            </a:r>
            <a:r>
              <a:rPr lang="en-GB" dirty="0" smtClean="0"/>
              <a:t> of all the </a:t>
            </a:r>
            <a:r>
              <a:rPr lang="en-GB" dirty="0" err="1" smtClean="0"/>
              <a:t>regressors</a:t>
            </a:r>
            <a:r>
              <a:rPr lang="en-GB" dirty="0" smtClean="0"/>
              <a:t>. Therefore we also use a dynamic Generalized-Method-of-Moments (GMM) panel estimator.3 We construct a panel dataset with data averaged over each of the seven 5-year periods between 1960 and 1995. We then use the GMM panel estimator proposed by Arellano and </a:t>
            </a:r>
            <a:r>
              <a:rPr lang="en-GB" dirty="0" err="1" smtClean="0"/>
              <a:t>Bover</a:t>
            </a:r>
            <a:r>
              <a:rPr lang="en-GB" dirty="0" smtClean="0"/>
              <a:t> (1995) and Blundell and Bond (1997) to extract consistent and </a:t>
            </a:r>
            <a:r>
              <a:rPr lang="en-GB" dirty="0" err="1" smtClean="0"/>
              <a:t>e$cient</a:t>
            </a:r>
            <a:r>
              <a:rPr lang="en-GB" dirty="0" smtClean="0"/>
              <a:t> estimates of the impact of "</a:t>
            </a:r>
            <a:r>
              <a:rPr lang="en-GB" dirty="0" err="1" smtClean="0"/>
              <a:t>nancial</a:t>
            </a:r>
            <a:r>
              <a:rPr lang="en-GB" dirty="0" smtClean="0"/>
              <a:t> intermediary development on growth and the sources of growth.</a:t>
            </a:r>
            <a:endParaRPr lang="en-GB" dirty="0"/>
          </a:p>
        </p:txBody>
      </p:sp>
      <p:sp>
        <p:nvSpPr>
          <p:cNvPr id="4" name="Slide Number Placeholder 3"/>
          <p:cNvSpPr>
            <a:spLocks noGrp="1"/>
          </p:cNvSpPr>
          <p:nvPr>
            <p:ph type="sldNum" sz="quarter" idx="10"/>
          </p:nvPr>
        </p:nvSpPr>
        <p:spPr/>
        <p:txBody>
          <a:bodyPr/>
          <a:lstStyle/>
          <a:p>
            <a:fld id="{5168393E-0D68-41D0-AAB5-B51A5FFBD9DD}" type="slidenum">
              <a:rPr lang="en-GB" smtClean="0"/>
              <a:t>5</a:t>
            </a:fld>
            <a:endParaRPr lang="en-GB"/>
          </a:p>
        </p:txBody>
      </p:sp>
    </p:spTree>
    <p:extLst>
      <p:ext uri="{BB962C8B-B14F-4D97-AF65-F5344CB8AC3E}">
        <p14:creationId xmlns:p14="http://schemas.microsoft.com/office/powerpoint/2010/main" val="33593013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E9163361-C1A0-421D-BDCE-CF064BE733B1}" type="datetimeFigureOut">
              <a:rPr lang="en-GB" smtClean="0"/>
              <a:t>23/03/2018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E12567B-5CBD-4433-A8EB-215B418D8791}" type="slidenum">
              <a:rPr lang="en-GB" smtClean="0"/>
              <a:t>‹#›</a:t>
            </a:fld>
            <a:endParaRPr lang="en-GB"/>
          </a:p>
        </p:txBody>
      </p:sp>
    </p:spTree>
    <p:extLst>
      <p:ext uri="{BB962C8B-B14F-4D97-AF65-F5344CB8AC3E}">
        <p14:creationId xmlns:p14="http://schemas.microsoft.com/office/powerpoint/2010/main" val="40153613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E9163361-C1A0-421D-BDCE-CF064BE733B1}" type="datetimeFigureOut">
              <a:rPr lang="en-GB" smtClean="0"/>
              <a:t>23/03/2018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E12567B-5CBD-4433-A8EB-215B418D8791}" type="slidenum">
              <a:rPr lang="en-GB" smtClean="0"/>
              <a:t>‹#›</a:t>
            </a:fld>
            <a:endParaRPr lang="en-GB"/>
          </a:p>
        </p:txBody>
      </p:sp>
    </p:spTree>
    <p:extLst>
      <p:ext uri="{BB962C8B-B14F-4D97-AF65-F5344CB8AC3E}">
        <p14:creationId xmlns:p14="http://schemas.microsoft.com/office/powerpoint/2010/main" val="25993999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E9163361-C1A0-421D-BDCE-CF064BE733B1}" type="datetimeFigureOut">
              <a:rPr lang="en-GB" smtClean="0"/>
              <a:t>23/03/2018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E12567B-5CBD-4433-A8EB-215B418D8791}" type="slidenum">
              <a:rPr lang="en-GB" smtClean="0"/>
              <a:t>‹#›</a:t>
            </a:fld>
            <a:endParaRPr lang="en-GB"/>
          </a:p>
        </p:txBody>
      </p:sp>
    </p:spTree>
    <p:extLst>
      <p:ext uri="{BB962C8B-B14F-4D97-AF65-F5344CB8AC3E}">
        <p14:creationId xmlns:p14="http://schemas.microsoft.com/office/powerpoint/2010/main" val="439050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E9163361-C1A0-421D-BDCE-CF064BE733B1}" type="datetimeFigureOut">
              <a:rPr lang="en-GB" smtClean="0"/>
              <a:t>23/03/2018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E12567B-5CBD-4433-A8EB-215B418D8791}" type="slidenum">
              <a:rPr lang="en-GB" smtClean="0"/>
              <a:t>‹#›</a:t>
            </a:fld>
            <a:endParaRPr lang="en-GB"/>
          </a:p>
        </p:txBody>
      </p:sp>
    </p:spTree>
    <p:extLst>
      <p:ext uri="{BB962C8B-B14F-4D97-AF65-F5344CB8AC3E}">
        <p14:creationId xmlns:p14="http://schemas.microsoft.com/office/powerpoint/2010/main" val="2060582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E9163361-C1A0-421D-BDCE-CF064BE733B1}" type="datetimeFigureOut">
              <a:rPr lang="en-GB" smtClean="0"/>
              <a:t>23/03/2018</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E12567B-5CBD-4433-A8EB-215B418D8791}" type="slidenum">
              <a:rPr lang="en-GB" smtClean="0"/>
              <a:t>‹#›</a:t>
            </a:fld>
            <a:endParaRPr lang="en-GB"/>
          </a:p>
        </p:txBody>
      </p:sp>
    </p:spTree>
    <p:extLst>
      <p:ext uri="{BB962C8B-B14F-4D97-AF65-F5344CB8AC3E}">
        <p14:creationId xmlns:p14="http://schemas.microsoft.com/office/powerpoint/2010/main" val="26793260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E9163361-C1A0-421D-BDCE-CF064BE733B1}" type="datetimeFigureOut">
              <a:rPr lang="en-GB" smtClean="0"/>
              <a:t>23/03/2018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E12567B-5CBD-4433-A8EB-215B418D8791}" type="slidenum">
              <a:rPr lang="en-GB" smtClean="0"/>
              <a:t>‹#›</a:t>
            </a:fld>
            <a:endParaRPr lang="en-GB"/>
          </a:p>
        </p:txBody>
      </p:sp>
    </p:spTree>
    <p:extLst>
      <p:ext uri="{BB962C8B-B14F-4D97-AF65-F5344CB8AC3E}">
        <p14:creationId xmlns:p14="http://schemas.microsoft.com/office/powerpoint/2010/main" val="9803008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E9163361-C1A0-421D-BDCE-CF064BE733B1}" type="datetimeFigureOut">
              <a:rPr lang="en-GB" smtClean="0"/>
              <a:t>23/03/2018</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EE12567B-5CBD-4433-A8EB-215B418D8791}" type="slidenum">
              <a:rPr lang="en-GB" smtClean="0"/>
              <a:t>‹#›</a:t>
            </a:fld>
            <a:endParaRPr lang="en-GB"/>
          </a:p>
        </p:txBody>
      </p:sp>
    </p:spTree>
    <p:extLst>
      <p:ext uri="{BB962C8B-B14F-4D97-AF65-F5344CB8AC3E}">
        <p14:creationId xmlns:p14="http://schemas.microsoft.com/office/powerpoint/2010/main" val="24414127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E9163361-C1A0-421D-BDCE-CF064BE733B1}" type="datetimeFigureOut">
              <a:rPr lang="en-GB" smtClean="0"/>
              <a:t>23/03/2018</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EE12567B-5CBD-4433-A8EB-215B418D8791}" type="slidenum">
              <a:rPr lang="en-GB" smtClean="0"/>
              <a:t>‹#›</a:t>
            </a:fld>
            <a:endParaRPr lang="en-GB"/>
          </a:p>
        </p:txBody>
      </p:sp>
    </p:spTree>
    <p:extLst>
      <p:ext uri="{BB962C8B-B14F-4D97-AF65-F5344CB8AC3E}">
        <p14:creationId xmlns:p14="http://schemas.microsoft.com/office/powerpoint/2010/main" val="42886958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9163361-C1A0-421D-BDCE-CF064BE733B1}" type="datetimeFigureOut">
              <a:rPr lang="en-GB" smtClean="0"/>
              <a:t>23/03/2018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EE12567B-5CBD-4433-A8EB-215B418D8791}" type="slidenum">
              <a:rPr lang="en-GB" smtClean="0"/>
              <a:t>‹#›</a:t>
            </a:fld>
            <a:endParaRPr lang="en-GB"/>
          </a:p>
        </p:txBody>
      </p:sp>
    </p:spTree>
    <p:extLst>
      <p:ext uri="{BB962C8B-B14F-4D97-AF65-F5344CB8AC3E}">
        <p14:creationId xmlns:p14="http://schemas.microsoft.com/office/powerpoint/2010/main" val="22296888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9163361-C1A0-421D-BDCE-CF064BE733B1}" type="datetimeFigureOut">
              <a:rPr lang="en-GB" smtClean="0"/>
              <a:t>23/03/2018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E12567B-5CBD-4433-A8EB-215B418D8791}" type="slidenum">
              <a:rPr lang="en-GB" smtClean="0"/>
              <a:t>‹#›</a:t>
            </a:fld>
            <a:endParaRPr lang="en-GB"/>
          </a:p>
        </p:txBody>
      </p:sp>
    </p:spTree>
    <p:extLst>
      <p:ext uri="{BB962C8B-B14F-4D97-AF65-F5344CB8AC3E}">
        <p14:creationId xmlns:p14="http://schemas.microsoft.com/office/powerpoint/2010/main" val="25636115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9163361-C1A0-421D-BDCE-CF064BE733B1}" type="datetimeFigureOut">
              <a:rPr lang="en-GB" smtClean="0"/>
              <a:t>23/03/2018</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E12567B-5CBD-4433-A8EB-215B418D8791}" type="slidenum">
              <a:rPr lang="en-GB" smtClean="0"/>
              <a:t>‹#›</a:t>
            </a:fld>
            <a:endParaRPr lang="en-GB"/>
          </a:p>
        </p:txBody>
      </p:sp>
    </p:spTree>
    <p:extLst>
      <p:ext uri="{BB962C8B-B14F-4D97-AF65-F5344CB8AC3E}">
        <p14:creationId xmlns:p14="http://schemas.microsoft.com/office/powerpoint/2010/main" val="21986779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9163361-C1A0-421D-BDCE-CF064BE733B1}" type="datetimeFigureOut">
              <a:rPr lang="en-GB" smtClean="0"/>
              <a:t>23/03/2018</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12567B-5CBD-4433-A8EB-215B418D8791}" type="slidenum">
              <a:rPr lang="en-GB" smtClean="0"/>
              <a:t>‹#›</a:t>
            </a:fld>
            <a:endParaRPr lang="en-GB"/>
          </a:p>
        </p:txBody>
      </p:sp>
    </p:spTree>
    <p:extLst>
      <p:ext uri="{BB962C8B-B14F-4D97-AF65-F5344CB8AC3E}">
        <p14:creationId xmlns:p14="http://schemas.microsoft.com/office/powerpoint/2010/main" val="19559635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Finance and the sources of growth</a:t>
            </a:r>
            <a:endParaRPr lang="en-GB" dirty="0"/>
          </a:p>
        </p:txBody>
      </p:sp>
      <p:sp>
        <p:nvSpPr>
          <p:cNvPr id="3" name="Subtitle 2"/>
          <p:cNvSpPr>
            <a:spLocks noGrp="1"/>
          </p:cNvSpPr>
          <p:nvPr>
            <p:ph type="subTitle" idx="1"/>
          </p:nvPr>
        </p:nvSpPr>
        <p:spPr>
          <a:xfrm>
            <a:off x="1524000" y="4143213"/>
            <a:ext cx="9144000" cy="1655762"/>
          </a:xfrm>
        </p:spPr>
        <p:txBody>
          <a:bodyPr/>
          <a:lstStyle/>
          <a:p>
            <a:r>
              <a:rPr lang="en-GB" dirty="0" smtClean="0"/>
              <a:t>Written by Beck, Levine, and Loayza</a:t>
            </a:r>
            <a:endParaRPr lang="en-GB" dirty="0"/>
          </a:p>
        </p:txBody>
      </p:sp>
    </p:spTree>
    <p:extLst>
      <p:ext uri="{BB962C8B-B14F-4D97-AF65-F5344CB8AC3E}">
        <p14:creationId xmlns:p14="http://schemas.microsoft.com/office/powerpoint/2010/main" val="178861666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273504"/>
            <a:ext cx="10515600" cy="1325563"/>
          </a:xfrm>
        </p:spPr>
        <p:txBody>
          <a:bodyPr/>
          <a:lstStyle/>
          <a:p>
            <a:r>
              <a:rPr lang="en-GB" dirty="0" smtClean="0"/>
              <a:t>Descriptive statistics</a:t>
            </a:r>
            <a:endParaRPr lang="en-GB" dirty="0"/>
          </a:p>
        </p:txBody>
      </p:sp>
      <p:pic>
        <p:nvPicPr>
          <p:cNvPr id="4" name="Content Placeholder 3"/>
          <p:cNvPicPr>
            <a:picLocks noGrp="1" noChangeAspect="1"/>
          </p:cNvPicPr>
          <p:nvPr>
            <p:ph idx="1"/>
          </p:nvPr>
        </p:nvPicPr>
        <p:blipFill rotWithShape="1">
          <a:blip r:embed="rId2"/>
          <a:srcRect l="67449" t="8412" r="9848" b="6865"/>
          <a:stretch/>
        </p:blipFill>
        <p:spPr>
          <a:xfrm rot="5400000">
            <a:off x="3464249" y="-2043664"/>
            <a:ext cx="5263501" cy="11049001"/>
          </a:xfrm>
          <a:prstGeom prst="rect">
            <a:avLst/>
          </a:prstGeom>
        </p:spPr>
      </p:pic>
    </p:spTree>
    <p:extLst>
      <p:ext uri="{BB962C8B-B14F-4D97-AF65-F5344CB8AC3E}">
        <p14:creationId xmlns:p14="http://schemas.microsoft.com/office/powerpoint/2010/main" val="258238629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GB" dirty="0" smtClean="0"/>
              <a:t>Methodology</a:t>
            </a:r>
            <a:endParaRPr lang="en-GB" dirty="0"/>
          </a:p>
        </p:txBody>
      </p:sp>
      <p:sp>
        <p:nvSpPr>
          <p:cNvPr id="3" name="Content Placeholder 2"/>
          <p:cNvSpPr>
            <a:spLocks noGrp="1"/>
          </p:cNvSpPr>
          <p:nvPr>
            <p:ph idx="1"/>
          </p:nvPr>
        </p:nvSpPr>
        <p:spPr>
          <a:xfrm>
            <a:off x="838200" y="1070882"/>
            <a:ext cx="10515600" cy="5533118"/>
          </a:xfrm>
        </p:spPr>
        <p:txBody>
          <a:bodyPr>
            <a:normAutofit/>
          </a:bodyPr>
          <a:lstStyle/>
          <a:p>
            <a:r>
              <a:rPr lang="en-GB" sz="2400" dirty="0" smtClean="0"/>
              <a:t>This will briefly summarize the two econometric techniques mentioned before.</a:t>
            </a:r>
          </a:p>
          <a:p>
            <a:r>
              <a:rPr lang="en-GB" sz="2400" dirty="0" smtClean="0"/>
              <a:t>The first is the cross-sectional analysis, with 63 countries from 1960-1995, with one observation per country. The regression is:</a:t>
            </a:r>
          </a:p>
          <a:p>
            <a:pPr marL="457200" lvl="1" indent="0">
              <a:buNone/>
            </a:pPr>
            <a:endParaRPr lang="en-GB" sz="2000" dirty="0" smtClean="0"/>
          </a:p>
          <a:p>
            <a:pPr marL="457200" lvl="1" indent="0">
              <a:buNone/>
            </a:pPr>
            <a:endParaRPr lang="en-GB" sz="2000" dirty="0"/>
          </a:p>
          <a:p>
            <a:r>
              <a:rPr lang="en-GB" sz="2400" dirty="0" smtClean="0"/>
              <a:t>Where Y is either Growth, </a:t>
            </a:r>
            <a:r>
              <a:rPr lang="en-GB" sz="2400" dirty="0" err="1" smtClean="0"/>
              <a:t>Capgrowth</a:t>
            </a:r>
            <a:r>
              <a:rPr lang="en-GB" sz="2400" dirty="0" smtClean="0"/>
              <a:t>, Prod, or Saving; X is a vector of conditioning information; e is the error term.</a:t>
            </a:r>
          </a:p>
          <a:p>
            <a:r>
              <a:rPr lang="en-GB" sz="2400" dirty="0" smtClean="0"/>
              <a:t>The second is the dynamic panel technique. The regression is as follows:</a:t>
            </a:r>
          </a:p>
          <a:p>
            <a:endParaRPr lang="en-GB" sz="2400" dirty="0" smtClean="0"/>
          </a:p>
          <a:p>
            <a:r>
              <a:rPr lang="en-GB" sz="2400" dirty="0" smtClean="0"/>
              <a:t>y is the dependent variable, X1 shows lagged explanatory variables, X2 shows contemporaneous explanatory variables; mu is an unobserved country-specific effect, lambda is a time-specific effect, and </a:t>
            </a:r>
            <a:r>
              <a:rPr lang="en-GB" sz="2400" dirty="0" err="1" smtClean="0"/>
              <a:t>i</a:t>
            </a:r>
            <a:r>
              <a:rPr lang="en-GB" sz="2400" dirty="0" smtClean="0"/>
              <a:t> and t represent country and 5-year time periods respectively.</a:t>
            </a:r>
          </a:p>
        </p:txBody>
      </p:sp>
      <p:pic>
        <p:nvPicPr>
          <p:cNvPr id="4" name="Content Placeholder 3"/>
          <p:cNvPicPr>
            <a:picLocks noChangeAspect="1"/>
          </p:cNvPicPr>
          <p:nvPr/>
        </p:nvPicPr>
        <p:blipFill rotWithShape="1">
          <a:blip r:embed="rId2"/>
          <a:srcRect l="52439" t="63116" r="14914" b="29880"/>
          <a:stretch/>
        </p:blipFill>
        <p:spPr>
          <a:xfrm>
            <a:off x="3149601" y="2263546"/>
            <a:ext cx="5021941" cy="606097"/>
          </a:xfrm>
          <a:prstGeom prst="rect">
            <a:avLst/>
          </a:prstGeom>
        </p:spPr>
      </p:pic>
      <p:pic>
        <p:nvPicPr>
          <p:cNvPr id="5" name="Picture 4"/>
          <p:cNvPicPr>
            <a:picLocks noChangeAspect="1"/>
          </p:cNvPicPr>
          <p:nvPr/>
        </p:nvPicPr>
        <p:blipFill rotWithShape="1">
          <a:blip r:embed="rId3"/>
          <a:srcRect l="51980" t="65617" r="3193" b="26664"/>
          <a:stretch/>
        </p:blipFill>
        <p:spPr>
          <a:xfrm>
            <a:off x="3077027" y="4252686"/>
            <a:ext cx="5094515" cy="493485"/>
          </a:xfrm>
          <a:prstGeom prst="rect">
            <a:avLst/>
          </a:prstGeom>
        </p:spPr>
      </p:pic>
    </p:spTree>
    <p:extLst>
      <p:ext uri="{BB962C8B-B14F-4D97-AF65-F5344CB8AC3E}">
        <p14:creationId xmlns:p14="http://schemas.microsoft.com/office/powerpoint/2010/main" val="40917363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Results &amp; Conclusions</a:t>
            </a:r>
            <a:endParaRPr lang="en-GB" dirty="0"/>
          </a:p>
        </p:txBody>
      </p:sp>
      <p:sp>
        <p:nvSpPr>
          <p:cNvPr id="3" name="Content Placeholder 2"/>
          <p:cNvSpPr>
            <a:spLocks noGrp="1"/>
          </p:cNvSpPr>
          <p:nvPr>
            <p:ph idx="1"/>
          </p:nvPr>
        </p:nvSpPr>
        <p:spPr/>
        <p:txBody>
          <a:bodyPr>
            <a:normAutofit lnSpcReduction="10000"/>
          </a:bodyPr>
          <a:lstStyle/>
          <a:p>
            <a:r>
              <a:rPr lang="en-GB" dirty="0" smtClean="0"/>
              <a:t>The paper finds an economically large and statistically significant relation between financial intermediary development and both real GDP pc growth and TFP growth.</a:t>
            </a:r>
          </a:p>
          <a:p>
            <a:r>
              <a:rPr lang="en-GB" dirty="0" smtClean="0"/>
              <a:t>Specification tests indicate that the robust, positive relation between financial development and both growth and productivity growth are not due to simultaneity bias or country-specific effects.</a:t>
            </a:r>
          </a:p>
          <a:p>
            <a:r>
              <a:rPr lang="en-GB" dirty="0" smtClean="0"/>
              <a:t>The results indicate an ambiguous relation between financial intermediary development and both physical K growth and private savings rates. The results also state that better functioning financial intermediaries improve resource allocation and accelerate TFP growth with positive impacts for long-run economic growth.</a:t>
            </a:r>
            <a:endParaRPr lang="en-GB" dirty="0"/>
          </a:p>
        </p:txBody>
      </p:sp>
    </p:spTree>
    <p:extLst>
      <p:ext uri="{BB962C8B-B14F-4D97-AF65-F5344CB8AC3E}">
        <p14:creationId xmlns:p14="http://schemas.microsoft.com/office/powerpoint/2010/main" val="32156140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Causal relationship between financial development and economic growth </a:t>
            </a:r>
            <a:endParaRPr lang="en-GB" dirty="0"/>
          </a:p>
        </p:txBody>
      </p:sp>
      <p:sp>
        <p:nvSpPr>
          <p:cNvPr id="3" name="Content Placeholder 2"/>
          <p:cNvSpPr>
            <a:spLocks noGrp="1"/>
          </p:cNvSpPr>
          <p:nvPr>
            <p:ph idx="1"/>
          </p:nvPr>
        </p:nvSpPr>
        <p:spPr/>
        <p:txBody>
          <a:bodyPr/>
          <a:lstStyle/>
          <a:p>
            <a:r>
              <a:rPr lang="en-GB" dirty="0" smtClean="0"/>
              <a:t>Can be split into 4 types of evidence:</a:t>
            </a:r>
          </a:p>
          <a:p>
            <a:r>
              <a:rPr lang="en-GB" dirty="0" smtClean="0"/>
              <a:t>Timing: The presence of a good financial system preceded economic growth.</a:t>
            </a:r>
          </a:p>
          <a:p>
            <a:r>
              <a:rPr lang="en-GB" dirty="0" smtClean="0"/>
              <a:t>History of US banking deregulation: liberalisation of the number of banks led to more lending to good investors, which lead to economic growth.</a:t>
            </a:r>
          </a:p>
          <a:p>
            <a:r>
              <a:rPr lang="en-GB" dirty="0" smtClean="0"/>
              <a:t>Particular set of industries: those that are dependent on the financial system are the ones that do well.</a:t>
            </a:r>
          </a:p>
          <a:p>
            <a:r>
              <a:rPr lang="en-GB" dirty="0" smtClean="0"/>
              <a:t>Legal environment: Differences in legal origins can have affect growth.</a:t>
            </a:r>
            <a:endParaRPr lang="en-GB" dirty="0"/>
          </a:p>
        </p:txBody>
      </p:sp>
    </p:spTree>
    <p:extLst>
      <p:ext uri="{BB962C8B-B14F-4D97-AF65-F5344CB8AC3E}">
        <p14:creationId xmlns:p14="http://schemas.microsoft.com/office/powerpoint/2010/main" val="22410670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pic>
        <p:nvPicPr>
          <p:cNvPr id="4" name="Content Placeholder 3"/>
          <p:cNvPicPr>
            <a:picLocks noGrp="1"/>
          </p:cNvPicPr>
          <p:nvPr>
            <p:ph idx="1"/>
          </p:nvPr>
        </p:nvPicPr>
        <p:blipFill>
          <a:blip r:embed="rId2"/>
          <a:stretch>
            <a:fillRect/>
          </a:stretch>
        </p:blipFill>
        <p:spPr>
          <a:xfrm>
            <a:off x="104502" y="104502"/>
            <a:ext cx="11965577" cy="6662057"/>
          </a:xfrm>
          <a:prstGeom prst="rect">
            <a:avLst/>
          </a:prstGeom>
          <a:solidFill>
            <a:schemeClr val="accent1">
              <a:lumMod val="20000"/>
              <a:lumOff val="80000"/>
            </a:schemeClr>
          </a:solidFill>
        </p:spPr>
      </p:pic>
    </p:spTree>
    <p:extLst>
      <p:ext uri="{BB962C8B-B14F-4D97-AF65-F5344CB8AC3E}">
        <p14:creationId xmlns:p14="http://schemas.microsoft.com/office/powerpoint/2010/main" val="286762537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Abstract</a:t>
            </a:r>
            <a:endParaRPr lang="en-GB" dirty="0"/>
          </a:p>
        </p:txBody>
      </p:sp>
      <p:sp>
        <p:nvSpPr>
          <p:cNvPr id="3" name="Content Placeholder 2"/>
          <p:cNvSpPr>
            <a:spLocks noGrp="1"/>
          </p:cNvSpPr>
          <p:nvPr>
            <p:ph idx="1"/>
          </p:nvPr>
        </p:nvSpPr>
        <p:spPr/>
        <p:txBody>
          <a:bodyPr>
            <a:normAutofit/>
          </a:bodyPr>
          <a:lstStyle/>
          <a:p>
            <a:r>
              <a:rPr lang="en-GB" dirty="0" smtClean="0"/>
              <a:t>Evaluates the relationship between the level of financial intermediary development and economic growth, TFP, physical capital accumulation, and private savings rates.</a:t>
            </a:r>
          </a:p>
          <a:p>
            <a:r>
              <a:rPr lang="en-GB" dirty="0" smtClean="0"/>
              <a:t>The paper uses 2 econometric techniques: the first is a pure cross-country IV estimator, and the second is a new panel technique.</a:t>
            </a:r>
          </a:p>
          <a:p>
            <a:r>
              <a:rPr lang="en-GB" dirty="0" smtClean="0"/>
              <a:t>The paper records 2 findings. Firstly, that financial intermediaries exert a large, positive impact on total factor productivity growth, which feeds through to overall GDP growth. And secondly, the long-run links between financial intermediary development and both physical capital growth and private savings rates are very weak.</a:t>
            </a:r>
          </a:p>
          <a:p>
            <a:pPr marL="0" indent="0">
              <a:buNone/>
            </a:pPr>
            <a:endParaRPr lang="en-GB" dirty="0"/>
          </a:p>
        </p:txBody>
      </p:sp>
    </p:spTree>
    <p:extLst>
      <p:ext uri="{BB962C8B-B14F-4D97-AF65-F5344CB8AC3E}">
        <p14:creationId xmlns:p14="http://schemas.microsoft.com/office/powerpoint/2010/main" val="85437942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Introduction</a:t>
            </a:r>
            <a:endParaRPr lang="en-GB" dirty="0"/>
          </a:p>
        </p:txBody>
      </p:sp>
      <p:sp>
        <p:nvSpPr>
          <p:cNvPr id="3" name="Content Placeholder 2"/>
          <p:cNvSpPr>
            <a:spLocks noGrp="1"/>
          </p:cNvSpPr>
          <p:nvPr>
            <p:ph idx="1"/>
          </p:nvPr>
        </p:nvSpPr>
        <p:spPr/>
        <p:txBody>
          <a:bodyPr>
            <a:normAutofit lnSpcReduction="10000"/>
          </a:bodyPr>
          <a:lstStyle/>
          <a:p>
            <a:r>
              <a:rPr lang="en-GB" dirty="0" smtClean="0"/>
              <a:t>The paper mentions 2 views concerning how financial intermediaries affect economic growth. The first is that they are pivotal in development because they choose who gets to use savings. The second is that better financial intermediaries influence growth by raising savings rates and attracting foreign capital.</a:t>
            </a:r>
          </a:p>
          <a:p>
            <a:r>
              <a:rPr lang="en-GB" dirty="0" smtClean="0"/>
              <a:t>The paper explores one factor underlying cross-country differences for TFP: differences in the level of financial intermediary development.</a:t>
            </a:r>
          </a:p>
          <a:p>
            <a:r>
              <a:rPr lang="en-GB" dirty="0" smtClean="0"/>
              <a:t>One shortcoming of past papers on these subjects is that financial intermediary development may be a leading indicator of economic growth, but not an underlying cause of economic growth.</a:t>
            </a:r>
          </a:p>
          <a:p>
            <a:pPr marL="0" indent="0">
              <a:buNone/>
            </a:pPr>
            <a:endParaRPr lang="en-GB" dirty="0" smtClean="0"/>
          </a:p>
        </p:txBody>
      </p:sp>
    </p:spTree>
    <p:extLst>
      <p:ext uri="{BB962C8B-B14F-4D97-AF65-F5344CB8AC3E}">
        <p14:creationId xmlns:p14="http://schemas.microsoft.com/office/powerpoint/2010/main" val="4513974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GB" dirty="0" smtClean="0"/>
              <a:t>The 2 econometric techniques</a:t>
            </a:r>
            <a:endParaRPr lang="en-GB" dirty="0"/>
          </a:p>
        </p:txBody>
      </p:sp>
      <p:sp>
        <p:nvSpPr>
          <p:cNvPr id="3" name="Content Placeholder 2"/>
          <p:cNvSpPr>
            <a:spLocks noGrp="1"/>
          </p:cNvSpPr>
          <p:nvPr>
            <p:ph idx="1"/>
          </p:nvPr>
        </p:nvSpPr>
        <p:spPr>
          <a:xfrm>
            <a:off x="838200" y="1157967"/>
            <a:ext cx="10515600" cy="5591176"/>
          </a:xfrm>
        </p:spPr>
        <p:txBody>
          <a:bodyPr>
            <a:normAutofit fontScale="92500"/>
          </a:bodyPr>
          <a:lstStyle/>
          <a:p>
            <a:r>
              <a:rPr lang="en-GB" dirty="0" smtClean="0"/>
              <a:t>The first technique employs a pure cross-sectional IV estimator for 63 nations over a 36 year period.</a:t>
            </a:r>
          </a:p>
          <a:p>
            <a:r>
              <a:rPr lang="en-GB" dirty="0" smtClean="0"/>
              <a:t>The dependent variable is either real GDP pc growth, real K stock pc growth, productivity growth, or private savings rates. The paper uses legal origins for each country, which helps to assess the effect of financial intermediary development on economic growth, K growth, productivity growth, and private savings rates.</a:t>
            </a:r>
          </a:p>
          <a:p>
            <a:r>
              <a:rPr lang="en-GB" dirty="0" smtClean="0"/>
              <a:t>The second technique is a Generalized-Method-of-Moments (GMM) panel estimator. They construct a panel dataset with data averaged over each of the seven 5-year periods. This creates estimates of the impact of financial intermediary development on growth and its sources.</a:t>
            </a:r>
          </a:p>
          <a:p>
            <a:r>
              <a:rPr lang="en-GB" dirty="0" smtClean="0"/>
              <a:t>Using both these techniques, they find a robust, positive link between financial intermediary development and both real GDP pc growth and TFP growth, but ambiguous results for physical capital growth and savings.</a:t>
            </a:r>
            <a:endParaRPr lang="en-GB" dirty="0"/>
          </a:p>
        </p:txBody>
      </p:sp>
    </p:spTree>
    <p:extLst>
      <p:ext uri="{BB962C8B-B14F-4D97-AF65-F5344CB8AC3E}">
        <p14:creationId xmlns:p14="http://schemas.microsoft.com/office/powerpoint/2010/main" val="39423872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Measuring financial development, growth, and its sources</a:t>
            </a:r>
            <a:endParaRPr lang="en-GB" dirty="0"/>
          </a:p>
        </p:txBody>
      </p:sp>
      <p:sp>
        <p:nvSpPr>
          <p:cNvPr id="3" name="Content Placeholder 2"/>
          <p:cNvSpPr>
            <a:spLocks noGrp="1"/>
          </p:cNvSpPr>
          <p:nvPr>
            <p:ph idx="1"/>
          </p:nvPr>
        </p:nvSpPr>
        <p:spPr>
          <a:xfrm>
            <a:off x="838200" y="1898196"/>
            <a:ext cx="10515600" cy="2165804"/>
          </a:xfrm>
        </p:spPr>
        <p:txBody>
          <a:bodyPr/>
          <a:lstStyle/>
          <a:p>
            <a:r>
              <a:rPr lang="en-GB" dirty="0" smtClean="0"/>
              <a:t>This part of the paper is broken down into 5 sections, where it describes the measures of financial intermediary development, private savings rates, and others.</a:t>
            </a:r>
          </a:p>
          <a:p>
            <a:pPr lvl="1"/>
            <a:endParaRPr lang="en-GB" dirty="0"/>
          </a:p>
        </p:txBody>
      </p:sp>
    </p:spTree>
    <p:extLst>
      <p:ext uri="{BB962C8B-B14F-4D97-AF65-F5344CB8AC3E}">
        <p14:creationId xmlns:p14="http://schemas.microsoft.com/office/powerpoint/2010/main" val="12085992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Indicators of financial development</a:t>
            </a:r>
            <a:endParaRPr lang="en-GB" dirty="0"/>
          </a:p>
        </p:txBody>
      </p:sp>
      <p:sp>
        <p:nvSpPr>
          <p:cNvPr id="3" name="Content Placeholder 2"/>
          <p:cNvSpPr>
            <a:spLocks noGrp="1"/>
          </p:cNvSpPr>
          <p:nvPr>
            <p:ph idx="1"/>
          </p:nvPr>
        </p:nvSpPr>
        <p:spPr/>
        <p:txBody>
          <a:bodyPr>
            <a:normAutofit fontScale="92500" lnSpcReduction="10000"/>
          </a:bodyPr>
          <a:lstStyle/>
          <a:p>
            <a:r>
              <a:rPr lang="en-GB" dirty="0" smtClean="0"/>
              <a:t>Literature shows financial intermediaries can lower information acquisition costs and transaction costs. They can also provide more accurate information about production tech and other factors. This can help to raise investment in higher-return activities. </a:t>
            </a:r>
          </a:p>
          <a:p>
            <a:r>
              <a:rPr lang="en-GB" dirty="0" smtClean="0"/>
              <a:t>To evaluate the impact on growth and its sources, the paper seeks an indicator that shows the ability to research and identify profitable ventures, monitor and control managers, risk management, and resource mobilization.</a:t>
            </a:r>
          </a:p>
          <a:p>
            <a:r>
              <a:rPr lang="en-GB" dirty="0" smtClean="0"/>
              <a:t>The primary measure of financial intermediary development is Private Credit, which equals the value of credits by financial intermediaries to the private sector divided by GDP.</a:t>
            </a:r>
          </a:p>
          <a:p>
            <a:r>
              <a:rPr lang="en-GB" dirty="0" smtClean="0"/>
              <a:t>They also use other measures, but this is the main one. </a:t>
            </a:r>
            <a:endParaRPr lang="en-GB" dirty="0"/>
          </a:p>
        </p:txBody>
      </p:sp>
    </p:spTree>
    <p:extLst>
      <p:ext uri="{BB962C8B-B14F-4D97-AF65-F5344CB8AC3E}">
        <p14:creationId xmlns:p14="http://schemas.microsoft.com/office/powerpoint/2010/main" val="14626000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GB" dirty="0" smtClean="0"/>
              <a:t>Economic growth and its sources</a:t>
            </a:r>
            <a:endParaRPr lang="en-GB" dirty="0"/>
          </a:p>
        </p:txBody>
      </p:sp>
      <p:sp>
        <p:nvSpPr>
          <p:cNvPr id="3" name="Content Placeholder 2"/>
          <p:cNvSpPr>
            <a:spLocks noGrp="1"/>
          </p:cNvSpPr>
          <p:nvPr>
            <p:ph idx="1"/>
          </p:nvPr>
        </p:nvSpPr>
        <p:spPr>
          <a:xfrm>
            <a:off x="838200" y="983796"/>
            <a:ext cx="10515600" cy="5874204"/>
          </a:xfrm>
        </p:spPr>
        <p:txBody>
          <a:bodyPr>
            <a:normAutofit lnSpcReduction="10000"/>
          </a:bodyPr>
          <a:lstStyle/>
          <a:p>
            <a:r>
              <a:rPr lang="en-GB" sz="2600" dirty="0" smtClean="0"/>
              <a:t>This paper uses new and better data on capital accumulation, productivity growth, and savings rates.</a:t>
            </a:r>
          </a:p>
          <a:p>
            <a:r>
              <a:rPr lang="en-GB" sz="2600" dirty="0" smtClean="0"/>
              <a:t>The paper uses the following variables, and runs regressions based on these:</a:t>
            </a:r>
          </a:p>
          <a:p>
            <a:pPr lvl="1"/>
            <a:r>
              <a:rPr lang="en-GB" sz="2000" dirty="0" smtClean="0"/>
              <a:t>Growth = rate of real GDP pc growth</a:t>
            </a:r>
          </a:p>
          <a:p>
            <a:pPr lvl="1"/>
            <a:r>
              <a:rPr lang="en-GB" sz="2000" dirty="0" err="1" smtClean="0"/>
              <a:t>Capgrowth</a:t>
            </a:r>
            <a:r>
              <a:rPr lang="en-GB" sz="2000" dirty="0" smtClean="0"/>
              <a:t> = growth rate of physical K stock pc</a:t>
            </a:r>
          </a:p>
          <a:p>
            <a:r>
              <a:rPr lang="en-GB" sz="2600" dirty="0" smtClean="0"/>
              <a:t>The paper also uses investment figures from the Penn tables. They also compute the K stock for each component of the investment data, given below:</a:t>
            </a:r>
          </a:p>
          <a:p>
            <a:endParaRPr lang="en-GB" sz="2600" dirty="0"/>
          </a:p>
          <a:p>
            <a:r>
              <a:rPr lang="en-GB" sz="2600" dirty="0" smtClean="0"/>
              <a:t>The aggregate output is given as follows:</a:t>
            </a:r>
          </a:p>
          <a:p>
            <a:endParaRPr lang="en-GB" sz="2600" dirty="0"/>
          </a:p>
          <a:p>
            <a:endParaRPr lang="en-GB" sz="2600" dirty="0" smtClean="0"/>
          </a:p>
          <a:p>
            <a:r>
              <a:rPr lang="en-GB" sz="2600" dirty="0" smtClean="0"/>
              <a:t>We then combine everything together to get:</a:t>
            </a:r>
          </a:p>
          <a:p>
            <a:endParaRPr lang="en-GB" dirty="0"/>
          </a:p>
          <a:p>
            <a:endParaRPr lang="en-GB" dirty="0" smtClean="0"/>
          </a:p>
          <a:p>
            <a:pPr lvl="1"/>
            <a:endParaRPr lang="en-GB" dirty="0" smtClean="0"/>
          </a:p>
          <a:p>
            <a:pPr lvl="1"/>
            <a:endParaRPr lang="en-GB" dirty="0" smtClean="0"/>
          </a:p>
        </p:txBody>
      </p:sp>
      <p:pic>
        <p:nvPicPr>
          <p:cNvPr id="4" name="Content Placeholder 3"/>
          <p:cNvPicPr>
            <a:picLocks noChangeAspect="1"/>
          </p:cNvPicPr>
          <p:nvPr/>
        </p:nvPicPr>
        <p:blipFill rotWithShape="1">
          <a:blip r:embed="rId2"/>
          <a:srcRect l="57129" t="39766" r="21481" b="54896"/>
          <a:stretch/>
        </p:blipFill>
        <p:spPr>
          <a:xfrm>
            <a:off x="3730171" y="3978158"/>
            <a:ext cx="4123649" cy="578759"/>
          </a:xfrm>
          <a:prstGeom prst="rect">
            <a:avLst/>
          </a:prstGeom>
        </p:spPr>
      </p:pic>
      <p:pic>
        <p:nvPicPr>
          <p:cNvPr id="5" name="Picture 4"/>
          <p:cNvPicPr>
            <a:picLocks noChangeAspect="1"/>
          </p:cNvPicPr>
          <p:nvPr/>
        </p:nvPicPr>
        <p:blipFill rotWithShape="1">
          <a:blip r:embed="rId3"/>
          <a:srcRect l="57539" t="82217" r="28307" b="11669"/>
          <a:stretch/>
        </p:blipFill>
        <p:spPr>
          <a:xfrm>
            <a:off x="4426857" y="5177448"/>
            <a:ext cx="2989943" cy="726529"/>
          </a:xfrm>
          <a:prstGeom prst="rect">
            <a:avLst/>
          </a:prstGeom>
        </p:spPr>
      </p:pic>
      <p:pic>
        <p:nvPicPr>
          <p:cNvPr id="6" name="Picture 5"/>
          <p:cNvPicPr>
            <a:picLocks noChangeAspect="1"/>
          </p:cNvPicPr>
          <p:nvPr/>
        </p:nvPicPr>
        <p:blipFill rotWithShape="1">
          <a:blip r:embed="rId4"/>
          <a:srcRect l="57704" t="48673" r="14869" b="45301"/>
          <a:stretch/>
        </p:blipFill>
        <p:spPr>
          <a:xfrm>
            <a:off x="3730171" y="6317838"/>
            <a:ext cx="4123649" cy="540162"/>
          </a:xfrm>
          <a:prstGeom prst="rect">
            <a:avLst/>
          </a:prstGeom>
        </p:spPr>
      </p:pic>
    </p:spTree>
    <p:extLst>
      <p:ext uri="{BB962C8B-B14F-4D97-AF65-F5344CB8AC3E}">
        <p14:creationId xmlns:p14="http://schemas.microsoft.com/office/powerpoint/2010/main" val="2267398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Private savings rates</a:t>
            </a:r>
            <a:endParaRPr lang="en-GB" dirty="0"/>
          </a:p>
        </p:txBody>
      </p:sp>
      <p:sp>
        <p:nvSpPr>
          <p:cNvPr id="3" name="Content Placeholder 2"/>
          <p:cNvSpPr>
            <a:spLocks noGrp="1"/>
          </p:cNvSpPr>
          <p:nvPr>
            <p:ph idx="1"/>
          </p:nvPr>
        </p:nvSpPr>
        <p:spPr/>
        <p:txBody>
          <a:bodyPr/>
          <a:lstStyle/>
          <a:p>
            <a:r>
              <a:rPr lang="en-GB" dirty="0" smtClean="0"/>
              <a:t>The paper uses a new savings rate database from the World Bank.</a:t>
            </a:r>
          </a:p>
          <a:p>
            <a:r>
              <a:rPr lang="en-GB" dirty="0" smtClean="0"/>
              <a:t>These data are, according to the paper, more accurate and consistent than previous data.</a:t>
            </a:r>
          </a:p>
          <a:p>
            <a:r>
              <a:rPr lang="en-GB" dirty="0" smtClean="0"/>
              <a:t>These data are recorded in such a way that they are able to provide private saving rates, which are useful for analysis in this case.</a:t>
            </a:r>
          </a:p>
          <a:p>
            <a:r>
              <a:rPr lang="en-GB" dirty="0" smtClean="0"/>
              <a:t>Private savings rates are calculated as the ratio of gross private saving to gross private disposable income. </a:t>
            </a:r>
            <a:endParaRPr lang="en-GB" dirty="0"/>
          </a:p>
        </p:txBody>
      </p:sp>
    </p:spTree>
    <p:extLst>
      <p:ext uri="{BB962C8B-B14F-4D97-AF65-F5344CB8AC3E}">
        <p14:creationId xmlns:p14="http://schemas.microsoft.com/office/powerpoint/2010/main" val="59042086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1229</Words>
  <Application>Microsoft Office PowerPoint</Application>
  <PresentationFormat>Widescreen</PresentationFormat>
  <Paragraphs>63</Paragraphs>
  <Slides>13</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Finance and the sources of growth</vt:lpstr>
      <vt:lpstr>PowerPoint Presentation</vt:lpstr>
      <vt:lpstr>Abstract</vt:lpstr>
      <vt:lpstr>Introduction</vt:lpstr>
      <vt:lpstr>The 2 econometric techniques</vt:lpstr>
      <vt:lpstr>Measuring financial development, growth, and its sources</vt:lpstr>
      <vt:lpstr>Indicators of financial development</vt:lpstr>
      <vt:lpstr>Economic growth and its sources</vt:lpstr>
      <vt:lpstr>Private savings rates</vt:lpstr>
      <vt:lpstr>Descriptive statistics</vt:lpstr>
      <vt:lpstr>Methodology</vt:lpstr>
      <vt:lpstr>Results &amp; Conclusions</vt:lpstr>
      <vt:lpstr>Causal relationship between financial development and economic growth </vt:lpstr>
    </vt:vector>
  </TitlesOfParts>
  <Company>University of Kent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Finance and the sources of growth</dc:title>
  <dc:creator>J.M.Dowsett</dc:creator>
  <cp:lastModifiedBy>J.M.Dowsett</cp:lastModifiedBy>
  <cp:revision>32</cp:revision>
  <dcterms:created xsi:type="dcterms:W3CDTF">2018-03-16T14:04:15Z</dcterms:created>
  <dcterms:modified xsi:type="dcterms:W3CDTF">2018-03-23T11:10:00Z</dcterms:modified>
</cp:coreProperties>
</file>

<file path=docProps/thumbnail.jpeg>
</file>